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DF84D8-B60F-4BDA-BEDA-F122B6062751}">
  <a:tblStyle styleId="{18DF84D8-B60F-4BDA-BEDA-F122B606275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Roboto-bold.fntdata"/><Relationship Id="rId14" Type="http://schemas.openxmlformats.org/officeDocument/2006/relationships/slide" Target="slides/slide7.xml"/><Relationship Id="rId36" Type="http://schemas.openxmlformats.org/officeDocument/2006/relationships/font" Target="fonts/Roboto-regular.fntdata"/><Relationship Id="rId17" Type="http://schemas.openxmlformats.org/officeDocument/2006/relationships/slide" Target="slides/slide10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9.xml"/><Relationship Id="rId38" Type="http://schemas.openxmlformats.org/officeDocument/2006/relationships/font" Target="fonts/Roboto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b9c48c0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b9c48c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11f74207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11f74207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557c081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557c08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557c081b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557c081b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57c081b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57c081b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557c081b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557c081b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557c081b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557c081b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557c081b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557c081b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557c081b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557c081b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303a864c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303a864c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everything from ELOG starting from Oct. 6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5f62c62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5f62c62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11f7420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11f7420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57c081b2_0_7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1557c081b2_0_7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557c081b2_0_7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1557c081b2_0_7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557c081b2_0_7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1557c081b2_0_7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557c081b2_0_7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1557c081b2_0_7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557c081b2_0_7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1557c081b2_0_7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557c081b2_0_8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1557c081b2_0_8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557c081b2_0_8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4" name="Google Shape;464;g11557c081b2_0_8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1557c081b2_0_8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557c081b2_0_8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1557c081b2_0_8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557c081b2_0_8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1557c081b2_0_8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11f7ced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11f7ced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11f7420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11f7420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11f74207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11f7420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11f74207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11f7420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11f74207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11f74207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11f74207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11f74207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11f74207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11f74207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9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1.jpg"/><Relationship Id="rId5" Type="http://schemas.openxmlformats.org/officeDocument/2006/relationships/image" Target="../media/image3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6.jpg"/><Relationship Id="rId5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pcata007.cern.ch/elog/Maintenance/4957" TargetMode="External"/><Relationship Id="rId10" Type="http://schemas.openxmlformats.org/officeDocument/2006/relationships/hyperlink" Target="https://pcata007.cern.ch/elog/Maintenance/4951" TargetMode="External"/><Relationship Id="rId13" Type="http://schemas.openxmlformats.org/officeDocument/2006/relationships/hyperlink" Target="https://pcata007.cern.ch/elog/Maintenance/4978" TargetMode="External"/><Relationship Id="rId12" Type="http://schemas.openxmlformats.org/officeDocument/2006/relationships/hyperlink" Target="https://pcata007.cern.ch/elog/Maintenance/4977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cata007.cern.ch/elog/Maintenance/4884" TargetMode="External"/><Relationship Id="rId4" Type="http://schemas.openxmlformats.org/officeDocument/2006/relationships/hyperlink" Target="https://pcata007.cern.ch/elog/Maintenance/4881" TargetMode="External"/><Relationship Id="rId9" Type="http://schemas.openxmlformats.org/officeDocument/2006/relationships/hyperlink" Target="https://pcata007.cern.ch/elog/Maintenance/4945" TargetMode="External"/><Relationship Id="rId15" Type="http://schemas.openxmlformats.org/officeDocument/2006/relationships/image" Target="../media/image2.png"/><Relationship Id="rId14" Type="http://schemas.openxmlformats.org/officeDocument/2006/relationships/hyperlink" Target="https://pcata007.cern.ch/elog/Maintenance/4964" TargetMode="External"/><Relationship Id="rId16" Type="http://schemas.openxmlformats.org/officeDocument/2006/relationships/image" Target="../media/image40.jpg"/><Relationship Id="rId5" Type="http://schemas.openxmlformats.org/officeDocument/2006/relationships/hyperlink" Target="https://pcata007.cern.ch/elog/Maintenance/4886" TargetMode="External"/><Relationship Id="rId6" Type="http://schemas.openxmlformats.org/officeDocument/2006/relationships/hyperlink" Target="https://pcata007.cern.ch/elog/Maintenance/4897" TargetMode="External"/><Relationship Id="rId7" Type="http://schemas.openxmlformats.org/officeDocument/2006/relationships/hyperlink" Target="https://pcata007.cern.ch/elog/Maintenance/4898" TargetMode="External"/><Relationship Id="rId8" Type="http://schemas.openxmlformats.org/officeDocument/2006/relationships/hyperlink" Target="https://pcata007.cern.ch/elog/Maintenance/490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Relationship Id="rId5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8027" l="0" r="0" t="17228"/>
          <a:stretch/>
        </p:blipFill>
        <p:spPr>
          <a:xfrm>
            <a:off x="-36850" y="474"/>
            <a:ext cx="91755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/>
          <p:nvPr/>
        </p:nvSpPr>
        <p:spPr>
          <a:xfrm>
            <a:off x="-31550" y="3499650"/>
            <a:ext cx="9144000" cy="1644000"/>
          </a:xfrm>
          <a:prstGeom prst="rect">
            <a:avLst/>
          </a:prstGeom>
          <a:solidFill>
            <a:srgbClr val="184482">
              <a:alpha val="69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 txBox="1"/>
          <p:nvPr>
            <p:ph type="ctrTitle"/>
          </p:nvPr>
        </p:nvSpPr>
        <p:spPr>
          <a:xfrm>
            <a:off x="-31550" y="3250225"/>
            <a:ext cx="7869000" cy="14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Maintenance &amp; Consolidation Status</a:t>
            </a:r>
            <a:endParaRPr b="1"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-31550" y="3499650"/>
            <a:ext cx="78690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Hardware, Maintenance, &amp; Operation Session, 16 February 2022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925" y="3852888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70125" y="4576075"/>
            <a:ext cx="8961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Dawit Belayneh, Katie Hughes, and Chris Thomas on behalf of the Maintenance Team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900" y="974400"/>
            <a:ext cx="5355601" cy="401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625" y="836850"/>
            <a:ext cx="5626626" cy="421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Examples (more complicated)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22000"/>
            <a:ext cx="3012524" cy="40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736" y="822000"/>
            <a:ext cx="3012524" cy="40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1475" y="822000"/>
            <a:ext cx="3012524" cy="40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/>
        </p:nvSpPr>
        <p:spPr>
          <a:xfrm>
            <a:off x="90863" y="4800625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Beam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3138863" y="4800625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source box</a:t>
            </a:r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6263063" y="4800625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electronics box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7"/>
          <p:cNvSpPr txBox="1"/>
          <p:nvPr/>
        </p:nvSpPr>
        <p:spPr>
          <a:xfrm>
            <a:off x="111225" y="971275"/>
            <a:ext cx="29502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measured out all the hoses to be installed on EBC (as well as many for EBA)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were all labeled and bundled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Air Hoses Preparation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549" y="971275"/>
            <a:ext cx="2810679" cy="374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824" y="1092550"/>
            <a:ext cx="2628778" cy="350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8"/>
          <p:cNvSpPr txBox="1"/>
          <p:nvPr/>
        </p:nvSpPr>
        <p:spPr>
          <a:xfrm>
            <a:off x="111225" y="971275"/>
            <a:ext cx="38868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Hoses were run around the outside of the detector to the patch panel by another team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went around and plugged each one into the appropriate valve on EBA and EBC (LB already done)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Connecting air hoses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016" y="935525"/>
            <a:ext cx="5092134" cy="38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9"/>
          <p:cNvSpPr txBox="1"/>
          <p:nvPr/>
        </p:nvSpPr>
        <p:spPr>
          <a:xfrm>
            <a:off x="111225" y="971275"/>
            <a:ext cx="39672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Hoses are gathered near a patch panel where they can be connected to a pressurized system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check the in and out hoses for each module separately, and confirm they both increase the module’s temperature using DCS monitoring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Completed on both EB and LB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Commissioning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700" y="971275"/>
            <a:ext cx="3012524" cy="40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40"/>
          <p:cNvSpPr txBox="1"/>
          <p:nvPr/>
        </p:nvSpPr>
        <p:spPr>
          <a:xfrm>
            <a:off x="111225" y="971275"/>
            <a:ext cx="8840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measurements given for the hoses on EBA and EBC seemed to be about 1-2 m too long once run around the detector, so we trimmed and relabeled them all.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Touches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350" y="1785300"/>
            <a:ext cx="4210577" cy="315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75" y="1760150"/>
            <a:ext cx="4277670" cy="320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1"/>
          <p:cNvSpPr txBox="1"/>
          <p:nvPr/>
        </p:nvSpPr>
        <p:spPr>
          <a:xfrm>
            <a:off x="111225" y="971275"/>
            <a:ext cx="54366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4 partitions have valves on every module! (512 total valves installed)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were responsible for EB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Previous Chicago Techs responsible for LB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valves connected to air hoses and have been commissioned.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There are about 20 extra valves if any need to be replaced in the future.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 Status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 rotWithShape="1">
          <a:blip r:embed="rId4">
            <a:alphaModFix/>
          </a:blip>
          <a:srcRect b="0" l="16479" r="42636" t="0"/>
          <a:stretch/>
        </p:blipFill>
        <p:spPr>
          <a:xfrm>
            <a:off x="5829050" y="822000"/>
            <a:ext cx="2362025" cy="43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Maintenance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3"/>
          <p:cNvSpPr txBox="1"/>
          <p:nvPr/>
        </p:nvSpPr>
        <p:spPr>
          <a:xfrm>
            <a:off x="0" y="971125"/>
            <a:ext cx="8572500" cy="40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LBC 18: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Opened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Nov 10 CANbus line fixed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LBC 55: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Opened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Nov. 8, no problems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LBC13: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Opened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Nov 10 to replace digitizer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LBA 52: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Opened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Nov 19 due to dig errors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LBC 59: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Opened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Nov 19 to replace HV divider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LBA 21: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Opened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Nov  26 to replace digitizer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EBC 58: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Opened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 Dec 10 to replace 3in1 card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LBA 58: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Opened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Jan. 7 to replace HV micro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LBC 33: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Opened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Jan. 20 to fix cooling problem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EBC 48: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Opened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Jan. 25 to fix cooling problem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EBC 49: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Opened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Jan. 25 to fix cooling problem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LBC 49: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4"/>
              </a:rPr>
              <a:t>Checked with integrator and DVS tests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, Jan 22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Drawers Opened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19975" y="1229525"/>
            <a:ext cx="3579277" cy="268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3"/>
          <p:cNvCxnSpPr/>
          <p:nvPr/>
        </p:nvCxnSpPr>
        <p:spPr>
          <a:xfrm flipH="1" rot="10800000">
            <a:off x="5061475" y="3246600"/>
            <a:ext cx="709500" cy="19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451700" y="971275"/>
            <a:ext cx="43284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Cooling Valve Installations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Motivation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Installation Procedure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Commissioning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Maintenance work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Cooling Leaks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Outline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4">
            <a:alphaModFix/>
          </a:blip>
          <a:srcRect b="11111" l="0" r="0" t="0"/>
          <a:stretch/>
        </p:blipFill>
        <p:spPr>
          <a:xfrm>
            <a:off x="4922582" y="822000"/>
            <a:ext cx="3646369" cy="43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695558" y="675287"/>
            <a:ext cx="38289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b="1" lang="en" sz="5000"/>
              <a:t>Cooling Issues</a:t>
            </a:r>
            <a:br>
              <a:rPr b="1" lang="en" sz="5000"/>
            </a:br>
            <a:br>
              <a:rPr b="1" lang="en" sz="5000"/>
            </a:br>
            <a:r>
              <a:rPr b="1" lang="en"/>
              <a:t> January 2022 - detector closing</a:t>
            </a:r>
            <a:endParaRPr b="1"/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6255834" y="1996590"/>
            <a:ext cx="2376600" cy="26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Oleg Solovianov</a:t>
            </a:r>
            <a:endParaRPr sz="1500"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Ludovico Pontecorvo</a:t>
            </a:r>
            <a:endParaRPr sz="1500"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Stanislav Nemecek</a:t>
            </a:r>
            <a:endParaRPr sz="1500"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Antonio Cervello Duato </a:t>
            </a:r>
            <a:endParaRPr sz="1500"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Merve Nazlim Agaras</a:t>
            </a:r>
            <a:endParaRPr sz="1500"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Dawit Mesfin Belayneh</a:t>
            </a:r>
            <a:endParaRPr sz="1500"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Katherine Rees Hughes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Filipe Manuel Pedro Martins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Irakli Minashvili</a:t>
            </a:r>
            <a:endParaRPr sz="1500"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 </a:t>
            </a:r>
            <a:endParaRPr sz="1500"/>
          </a:p>
        </p:txBody>
      </p:sp>
      <p:sp>
        <p:nvSpPr>
          <p:cNvPr id="339" name="Google Shape;339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Week Feb. 2022</a:t>
            </a:r>
            <a:endParaRPr/>
          </a:p>
        </p:txBody>
      </p:sp>
      <p:sp>
        <p:nvSpPr>
          <p:cNvPr id="340" name="Google Shape;340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634" l="34337" r="11409" t="22204"/>
          <a:stretch/>
        </p:blipFill>
        <p:spPr>
          <a:xfrm>
            <a:off x="602166" y="434897"/>
            <a:ext cx="7473300" cy="39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/>
          <p:nvPr/>
        </p:nvSpPr>
        <p:spPr>
          <a:xfrm>
            <a:off x="2994103" y="2191215"/>
            <a:ext cx="317700" cy="101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5"/>
          <p:cNvSpPr txBox="1"/>
          <p:nvPr/>
        </p:nvSpPr>
        <p:spPr>
          <a:xfrm>
            <a:off x="1003610" y="878488"/>
            <a:ext cx="1363200" cy="9312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Maintenance of cooling station </a:t>
            </a:r>
            <a:b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EBC closer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11-12 January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8" name="Google Shape;348;p45"/>
          <p:cNvCxnSpPr>
            <a:stCxn id="347" idx="2"/>
            <a:endCxn id="346" idx="0"/>
          </p:cNvCxnSpPr>
          <p:nvPr/>
        </p:nvCxnSpPr>
        <p:spPr>
          <a:xfrm>
            <a:off x="1685210" y="1809688"/>
            <a:ext cx="1467600" cy="38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9" name="Google Shape;349;p45"/>
          <p:cNvSpPr txBox="1"/>
          <p:nvPr/>
        </p:nvSpPr>
        <p:spPr>
          <a:xfrm>
            <a:off x="1338147" y="2875002"/>
            <a:ext cx="1363200" cy="11466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EBC opening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January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Conflict with diffusion pump cables</a:t>
            </a:r>
            <a:endParaRPr sz="1100"/>
          </a:p>
        </p:txBody>
      </p:sp>
      <p:cxnSp>
        <p:nvCxnSpPr>
          <p:cNvPr id="350" name="Google Shape;350;p45"/>
          <p:cNvCxnSpPr/>
          <p:nvPr/>
        </p:nvCxnSpPr>
        <p:spPr>
          <a:xfrm flipH="1" rot="10800000">
            <a:off x="2701384" y="3370566"/>
            <a:ext cx="677400" cy="5835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1" name="Google Shape;351;p45"/>
          <p:cNvCxnSpPr/>
          <p:nvPr/>
        </p:nvCxnSpPr>
        <p:spPr>
          <a:xfrm rot="10800000">
            <a:off x="4802971" y="1944951"/>
            <a:ext cx="758700" cy="580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2" name="Google Shape;352;p45"/>
          <p:cNvSpPr txBox="1"/>
          <p:nvPr/>
        </p:nvSpPr>
        <p:spPr>
          <a:xfrm>
            <a:off x="5561671" y="2525751"/>
            <a:ext cx="1363200" cy="5001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EBC closed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baseline="30000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January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5"/>
          <p:cNvSpPr/>
          <p:nvPr/>
        </p:nvSpPr>
        <p:spPr>
          <a:xfrm>
            <a:off x="3995922" y="1246148"/>
            <a:ext cx="762900" cy="2274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2618351" y="455971"/>
            <a:ext cx="2056800" cy="5001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LBC33, LBC49, EBC48 and EBC49 fixation. 19-23 Jan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5" name="Google Shape;355;p45"/>
          <p:cNvCxnSpPr/>
          <p:nvPr/>
        </p:nvCxnSpPr>
        <p:spPr>
          <a:xfrm>
            <a:off x="4024894" y="940719"/>
            <a:ext cx="313800" cy="305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6" name="Google Shape;356;p45"/>
          <p:cNvCxnSpPr/>
          <p:nvPr/>
        </p:nvCxnSpPr>
        <p:spPr>
          <a:xfrm flipH="1">
            <a:off x="4802904" y="3370456"/>
            <a:ext cx="1187100" cy="292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7" name="Google Shape;357;p45"/>
          <p:cNvSpPr txBox="1"/>
          <p:nvPr/>
        </p:nvSpPr>
        <p:spPr>
          <a:xfrm>
            <a:off x="5990002" y="3091115"/>
            <a:ext cx="2378400" cy="9312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LBC60 isolation valve rubber hose connection damaged by metallic PIN (on the EBC)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baseline="30000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January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 rot="-5400000">
            <a:off x="-744218" y="1966797"/>
            <a:ext cx="224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PPV Cycle (min)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January-February 2022</a:t>
            </a:r>
            <a:endParaRPr b="1" sz="1400">
              <a:solidFill>
                <a:srgbClr val="333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Week Feb. 2022</a:t>
            </a:r>
            <a:endParaRPr/>
          </a:p>
        </p:txBody>
      </p:sp>
      <p:sp>
        <p:nvSpPr>
          <p:cNvPr id="360" name="Google Shape;360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7573" l="33889" r="18719" t="11286"/>
          <a:stretch/>
        </p:blipFill>
        <p:spPr>
          <a:xfrm rot="5400000">
            <a:off x="718765" y="468945"/>
            <a:ext cx="4157700" cy="402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46"/>
          <p:cNvCxnSpPr>
            <a:stCxn id="367" idx="2"/>
          </p:cNvCxnSpPr>
          <p:nvPr/>
        </p:nvCxnSpPr>
        <p:spPr>
          <a:xfrm flipH="1">
            <a:off x="2835121" y="1554933"/>
            <a:ext cx="982800" cy="104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8" name="Google Shape;368;p46"/>
          <p:cNvCxnSpPr>
            <a:stCxn id="369" idx="0"/>
          </p:cNvCxnSpPr>
          <p:nvPr/>
        </p:nvCxnSpPr>
        <p:spPr>
          <a:xfrm rot="10800000">
            <a:off x="2241384" y="2693107"/>
            <a:ext cx="556200" cy="1145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7" name="Google Shape;367;p46"/>
          <p:cNvSpPr txBox="1"/>
          <p:nvPr/>
        </p:nvSpPr>
        <p:spPr>
          <a:xfrm>
            <a:off x="3161371" y="1270233"/>
            <a:ext cx="1313100" cy="284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Rubber hose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6"/>
          <p:cNvSpPr txBox="1"/>
          <p:nvPr/>
        </p:nvSpPr>
        <p:spPr>
          <a:xfrm>
            <a:off x="2141034" y="3838808"/>
            <a:ext cx="1313100" cy="284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Metallic PIN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46"/>
          <p:cNvPicPr preferRelativeResize="0"/>
          <p:nvPr/>
        </p:nvPicPr>
        <p:blipFill rotWithShape="1">
          <a:blip r:embed="rId4">
            <a:alphaModFix/>
          </a:blip>
          <a:srcRect b="22438" l="0" r="24908" t="0"/>
          <a:stretch/>
        </p:blipFill>
        <p:spPr>
          <a:xfrm>
            <a:off x="4955007" y="2592659"/>
            <a:ext cx="3742674" cy="217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5774622" y="-443259"/>
            <a:ext cx="2107577" cy="374680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Week Feb. 2022</a:t>
            </a:r>
            <a:endParaRPr/>
          </a:p>
        </p:txBody>
      </p:sp>
      <p:sp>
        <p:nvSpPr>
          <p:cNvPr id="373" name="Google Shape;373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8571" l="16132" r="50293" t="10895"/>
          <a:stretch/>
        </p:blipFill>
        <p:spPr>
          <a:xfrm>
            <a:off x="193029" y="344164"/>
            <a:ext cx="3943800" cy="39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7"/>
          <p:cNvPicPr preferRelativeResize="0"/>
          <p:nvPr/>
        </p:nvPicPr>
        <p:blipFill rotWithShape="1">
          <a:blip r:embed="rId4">
            <a:alphaModFix/>
          </a:blip>
          <a:srcRect b="29195" l="16165" r="50205" t="11209"/>
          <a:stretch/>
        </p:blipFill>
        <p:spPr>
          <a:xfrm>
            <a:off x="4399939" y="282349"/>
            <a:ext cx="4012589" cy="399971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/>
        </p:nvSpPr>
        <p:spPr>
          <a:xfrm>
            <a:off x="1791197" y="3928683"/>
            <a:ext cx="419700" cy="19230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EBC49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7"/>
          <p:cNvSpPr txBox="1"/>
          <p:nvPr/>
        </p:nvSpPr>
        <p:spPr>
          <a:xfrm>
            <a:off x="2264140" y="3928683"/>
            <a:ext cx="419700" cy="19230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EBC48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7"/>
          <p:cNvSpPr txBox="1"/>
          <p:nvPr/>
        </p:nvSpPr>
        <p:spPr>
          <a:xfrm>
            <a:off x="6431879" y="3928683"/>
            <a:ext cx="419700" cy="19230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LBC49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7"/>
          <p:cNvSpPr txBox="1"/>
          <p:nvPr/>
        </p:nvSpPr>
        <p:spPr>
          <a:xfrm>
            <a:off x="7627519" y="2783010"/>
            <a:ext cx="419700" cy="19230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LBC33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7"/>
          <p:cNvSpPr txBox="1"/>
          <p:nvPr/>
        </p:nvSpPr>
        <p:spPr>
          <a:xfrm>
            <a:off x="4820209" y="2737219"/>
            <a:ext cx="419700" cy="19230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LBC60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7"/>
          <p:cNvSpPr/>
          <p:nvPr/>
        </p:nvSpPr>
        <p:spPr>
          <a:xfrm>
            <a:off x="2210865" y="3758627"/>
            <a:ext cx="108600" cy="1257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6431879" y="3758627"/>
            <a:ext cx="108600" cy="1257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5293152" y="2783010"/>
            <a:ext cx="108600" cy="1257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7"/>
          <p:cNvSpPr/>
          <p:nvPr/>
        </p:nvSpPr>
        <p:spPr>
          <a:xfrm>
            <a:off x="7465520" y="2720285"/>
            <a:ext cx="108600" cy="1257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7"/>
          <p:cNvSpPr/>
          <p:nvPr/>
        </p:nvSpPr>
        <p:spPr>
          <a:xfrm>
            <a:off x="2102141" y="3758627"/>
            <a:ext cx="108600" cy="1257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Week Feb. 2022</a:t>
            </a:r>
            <a:endParaRPr/>
          </a:p>
        </p:txBody>
      </p:sp>
      <p:sp>
        <p:nvSpPr>
          <p:cNvPr id="391" name="Google Shape;391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8"/>
          <p:cNvGrpSpPr/>
          <p:nvPr/>
        </p:nvGrpSpPr>
        <p:grpSpPr>
          <a:xfrm>
            <a:off x="2295320" y="1874413"/>
            <a:ext cx="5600623" cy="580050"/>
            <a:chOff x="2575932" y="752304"/>
            <a:chExt cx="7467497" cy="773400"/>
          </a:xfrm>
        </p:grpSpPr>
        <p:grpSp>
          <p:nvGrpSpPr>
            <p:cNvPr id="397" name="Google Shape;397;p48"/>
            <p:cNvGrpSpPr/>
            <p:nvPr/>
          </p:nvGrpSpPr>
          <p:grpSpPr>
            <a:xfrm>
              <a:off x="2575932" y="752304"/>
              <a:ext cx="7467497" cy="773400"/>
              <a:chOff x="2575932" y="752304"/>
              <a:chExt cx="7467497" cy="773400"/>
            </a:xfrm>
          </p:grpSpPr>
          <p:sp>
            <p:nvSpPr>
              <p:cNvPr id="398" name="Google Shape;398;p48"/>
              <p:cNvSpPr/>
              <p:nvPr/>
            </p:nvSpPr>
            <p:spPr>
              <a:xfrm>
                <a:off x="2575932" y="752304"/>
                <a:ext cx="3679800" cy="77340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48"/>
              <p:cNvSpPr/>
              <p:nvPr/>
            </p:nvSpPr>
            <p:spPr>
              <a:xfrm>
                <a:off x="6363629" y="752304"/>
                <a:ext cx="3679800" cy="77340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0" name="Google Shape;400;p48"/>
            <p:cNvSpPr/>
            <p:nvPr/>
          </p:nvSpPr>
          <p:spPr>
            <a:xfrm>
              <a:off x="2821259" y="880946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8"/>
            <p:cNvSpPr/>
            <p:nvPr/>
          </p:nvSpPr>
          <p:spPr>
            <a:xfrm>
              <a:off x="6501161" y="1283370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8"/>
            <p:cNvSpPr/>
            <p:nvPr/>
          </p:nvSpPr>
          <p:spPr>
            <a:xfrm>
              <a:off x="2821259" y="1316941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>
              <a:off x="6501161" y="880946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" name="Google Shape;404;p48"/>
          <p:cNvGrpSpPr/>
          <p:nvPr/>
        </p:nvGrpSpPr>
        <p:grpSpPr>
          <a:xfrm>
            <a:off x="2295320" y="2745043"/>
            <a:ext cx="5600623" cy="580050"/>
            <a:chOff x="2575932" y="752304"/>
            <a:chExt cx="7467497" cy="773400"/>
          </a:xfrm>
        </p:grpSpPr>
        <p:grpSp>
          <p:nvGrpSpPr>
            <p:cNvPr id="405" name="Google Shape;405;p48"/>
            <p:cNvGrpSpPr/>
            <p:nvPr/>
          </p:nvGrpSpPr>
          <p:grpSpPr>
            <a:xfrm>
              <a:off x="2575932" y="752304"/>
              <a:ext cx="7467497" cy="773400"/>
              <a:chOff x="2575932" y="752304"/>
              <a:chExt cx="7467497" cy="773400"/>
            </a:xfrm>
          </p:grpSpPr>
          <p:sp>
            <p:nvSpPr>
              <p:cNvPr id="406" name="Google Shape;406;p48"/>
              <p:cNvSpPr/>
              <p:nvPr/>
            </p:nvSpPr>
            <p:spPr>
              <a:xfrm>
                <a:off x="2575932" y="752304"/>
                <a:ext cx="3679800" cy="77340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48"/>
              <p:cNvSpPr/>
              <p:nvPr/>
            </p:nvSpPr>
            <p:spPr>
              <a:xfrm>
                <a:off x="6363629" y="752304"/>
                <a:ext cx="3679800" cy="77340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8" name="Google Shape;408;p48"/>
            <p:cNvSpPr/>
            <p:nvPr/>
          </p:nvSpPr>
          <p:spPr>
            <a:xfrm>
              <a:off x="2821259" y="880946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48"/>
            <p:cNvSpPr/>
            <p:nvPr/>
          </p:nvSpPr>
          <p:spPr>
            <a:xfrm>
              <a:off x="6501161" y="1283370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8"/>
            <p:cNvSpPr/>
            <p:nvPr/>
          </p:nvSpPr>
          <p:spPr>
            <a:xfrm>
              <a:off x="2821259" y="1316941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6501161" y="880946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 b="16588" l="0" r="0" t="19509"/>
          <a:stretch/>
        </p:blipFill>
        <p:spPr>
          <a:xfrm>
            <a:off x="556808" y="1874413"/>
            <a:ext cx="1698091" cy="145069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/>
          <p:nvPr/>
        </p:nvSpPr>
        <p:spPr>
          <a:xfrm>
            <a:off x="1514901" y="1980632"/>
            <a:ext cx="989565" cy="229543"/>
          </a:xfrm>
          <a:custGeom>
            <a:rect b="b" l="l" r="r" t="t"/>
            <a:pathLst>
              <a:path extrusionOk="0" h="384173" w="1323833">
                <a:moveTo>
                  <a:pt x="0" y="382138"/>
                </a:moveTo>
                <a:cubicBezTo>
                  <a:pt x="46630" y="384981"/>
                  <a:pt x="93260" y="387824"/>
                  <a:pt x="129654" y="368490"/>
                </a:cubicBezTo>
                <a:cubicBezTo>
                  <a:pt x="166048" y="349156"/>
                  <a:pt x="169460" y="309350"/>
                  <a:pt x="218364" y="266132"/>
                </a:cubicBezTo>
                <a:cubicBezTo>
                  <a:pt x="267268" y="222914"/>
                  <a:pt x="346881" y="150126"/>
                  <a:pt x="423081" y="109183"/>
                </a:cubicBezTo>
                <a:cubicBezTo>
                  <a:pt x="499281" y="68240"/>
                  <a:pt x="525439" y="38669"/>
                  <a:pt x="675564" y="20472"/>
                </a:cubicBezTo>
                <a:cubicBezTo>
                  <a:pt x="825689" y="2275"/>
                  <a:pt x="1157785" y="34119"/>
                  <a:pt x="1323833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8"/>
          <p:cNvSpPr/>
          <p:nvPr/>
        </p:nvSpPr>
        <p:spPr>
          <a:xfrm>
            <a:off x="1514901" y="2308945"/>
            <a:ext cx="992875" cy="347677"/>
          </a:xfrm>
          <a:custGeom>
            <a:rect b="b" l="l" r="r" t="t"/>
            <a:pathLst>
              <a:path extrusionOk="0" h="384173" w="1323833">
                <a:moveTo>
                  <a:pt x="0" y="382138"/>
                </a:moveTo>
                <a:cubicBezTo>
                  <a:pt x="46630" y="384981"/>
                  <a:pt x="93260" y="387824"/>
                  <a:pt x="129654" y="368490"/>
                </a:cubicBezTo>
                <a:cubicBezTo>
                  <a:pt x="166048" y="349156"/>
                  <a:pt x="169460" y="309350"/>
                  <a:pt x="218364" y="266132"/>
                </a:cubicBezTo>
                <a:cubicBezTo>
                  <a:pt x="267268" y="222914"/>
                  <a:pt x="346881" y="150126"/>
                  <a:pt x="423081" y="109183"/>
                </a:cubicBezTo>
                <a:cubicBezTo>
                  <a:pt x="499281" y="68240"/>
                  <a:pt x="525439" y="38669"/>
                  <a:pt x="675564" y="20472"/>
                </a:cubicBezTo>
                <a:cubicBezTo>
                  <a:pt x="825689" y="2275"/>
                  <a:pt x="1157785" y="34119"/>
                  <a:pt x="1323833" y="0"/>
                </a:cubicBezTo>
              </a:path>
            </a:pathLst>
          </a:cu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3014449" y="1475116"/>
            <a:ext cx="757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MB-Side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3014449" y="3536872"/>
            <a:ext cx="757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HV-Side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7" name="Google Shape;417;p48"/>
          <p:cNvCxnSpPr/>
          <p:nvPr/>
        </p:nvCxnSpPr>
        <p:spPr>
          <a:xfrm flipH="1" rot="-5400000">
            <a:off x="7533224" y="2139257"/>
            <a:ext cx="301800" cy="9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8" name="Google Shape;418;p48"/>
          <p:cNvCxnSpPr/>
          <p:nvPr/>
        </p:nvCxnSpPr>
        <p:spPr>
          <a:xfrm flipH="1" rot="-5400000">
            <a:off x="7527395" y="3001012"/>
            <a:ext cx="301800" cy="9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9" name="Google Shape;419;p48"/>
          <p:cNvSpPr/>
          <p:nvPr/>
        </p:nvSpPr>
        <p:spPr>
          <a:xfrm>
            <a:off x="1581434" y="3183340"/>
            <a:ext cx="900752" cy="71651"/>
          </a:xfrm>
          <a:custGeom>
            <a:rect b="b" l="l" r="r" t="t"/>
            <a:pathLst>
              <a:path extrusionOk="0" h="95535" w="1201003">
                <a:moveTo>
                  <a:pt x="1201003" y="0"/>
                </a:moveTo>
                <a:lnTo>
                  <a:pt x="450376" y="20472"/>
                </a:lnTo>
                <a:cubicBezTo>
                  <a:pt x="287740" y="26159"/>
                  <a:pt x="300251" y="21610"/>
                  <a:pt x="225188" y="34120"/>
                </a:cubicBezTo>
                <a:cubicBezTo>
                  <a:pt x="150125" y="46630"/>
                  <a:pt x="0" y="95535"/>
                  <a:pt x="0" y="95535"/>
                </a:cubicBezTo>
                <a:lnTo>
                  <a:pt x="0" y="95535"/>
                </a:lnTo>
              </a:path>
            </a:pathLst>
          </a:cu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8"/>
          <p:cNvSpPr/>
          <p:nvPr/>
        </p:nvSpPr>
        <p:spPr>
          <a:xfrm>
            <a:off x="1218062" y="1934570"/>
            <a:ext cx="1284596" cy="964005"/>
          </a:xfrm>
          <a:custGeom>
            <a:rect b="b" l="l" r="r" t="t"/>
            <a:pathLst>
              <a:path extrusionOk="0" h="1285340" w="1712794">
                <a:moveTo>
                  <a:pt x="0" y="0"/>
                </a:moveTo>
                <a:cubicBezTo>
                  <a:pt x="34688" y="2275"/>
                  <a:pt x="69376" y="4550"/>
                  <a:pt x="95534" y="47768"/>
                </a:cubicBezTo>
                <a:cubicBezTo>
                  <a:pt x="121692" y="90986"/>
                  <a:pt x="148988" y="178559"/>
                  <a:pt x="156949" y="259308"/>
                </a:cubicBezTo>
                <a:cubicBezTo>
                  <a:pt x="164910" y="340057"/>
                  <a:pt x="143302" y="461750"/>
                  <a:pt x="143302" y="532263"/>
                </a:cubicBezTo>
                <a:cubicBezTo>
                  <a:pt x="143302" y="602776"/>
                  <a:pt x="152400" y="603913"/>
                  <a:pt x="156949" y="682388"/>
                </a:cubicBezTo>
                <a:cubicBezTo>
                  <a:pt x="161498" y="760863"/>
                  <a:pt x="150125" y="905302"/>
                  <a:pt x="170597" y="1003111"/>
                </a:cubicBezTo>
                <a:cubicBezTo>
                  <a:pt x="191069" y="1100920"/>
                  <a:pt x="187657" y="1227161"/>
                  <a:pt x="279779" y="1269242"/>
                </a:cubicBezTo>
                <a:cubicBezTo>
                  <a:pt x="371901" y="1311323"/>
                  <a:pt x="572068" y="1257869"/>
                  <a:pt x="723331" y="1255594"/>
                </a:cubicBezTo>
                <a:cubicBezTo>
                  <a:pt x="874594" y="1253319"/>
                  <a:pt x="1045191" y="1259006"/>
                  <a:pt x="1187355" y="1255594"/>
                </a:cubicBezTo>
                <a:cubicBezTo>
                  <a:pt x="1329519" y="1252182"/>
                  <a:pt x="1488743" y="1238535"/>
                  <a:pt x="1576316" y="1235123"/>
                </a:cubicBezTo>
                <a:cubicBezTo>
                  <a:pt x="1663889" y="1231711"/>
                  <a:pt x="1688341" y="1233417"/>
                  <a:pt x="1712794" y="1235123"/>
                </a:cubicBezTo>
              </a:path>
            </a:pathLst>
          </a:cu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8"/>
          <p:cNvSpPr/>
          <p:nvPr/>
        </p:nvSpPr>
        <p:spPr>
          <a:xfrm>
            <a:off x="2420771" y="1934570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8"/>
          <p:cNvSpPr/>
          <p:nvPr/>
        </p:nvSpPr>
        <p:spPr>
          <a:xfrm>
            <a:off x="2397929" y="2252736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8"/>
          <p:cNvSpPr/>
          <p:nvPr/>
        </p:nvSpPr>
        <p:spPr>
          <a:xfrm>
            <a:off x="4828083" y="1939418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8"/>
          <p:cNvSpPr/>
          <p:nvPr/>
        </p:nvSpPr>
        <p:spPr>
          <a:xfrm>
            <a:off x="4817608" y="2252736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8"/>
          <p:cNvSpPr/>
          <p:nvPr/>
        </p:nvSpPr>
        <p:spPr>
          <a:xfrm>
            <a:off x="5158396" y="1935835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8"/>
          <p:cNvSpPr/>
          <p:nvPr/>
        </p:nvSpPr>
        <p:spPr>
          <a:xfrm>
            <a:off x="5168871" y="2236118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8"/>
          <p:cNvSpPr/>
          <p:nvPr/>
        </p:nvSpPr>
        <p:spPr>
          <a:xfrm>
            <a:off x="7593244" y="1939418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8"/>
          <p:cNvSpPr/>
          <p:nvPr/>
        </p:nvSpPr>
        <p:spPr>
          <a:xfrm>
            <a:off x="7577534" y="2243841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8"/>
          <p:cNvSpPr/>
          <p:nvPr/>
        </p:nvSpPr>
        <p:spPr>
          <a:xfrm>
            <a:off x="2379923" y="2801174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8"/>
          <p:cNvSpPr/>
          <p:nvPr/>
        </p:nvSpPr>
        <p:spPr>
          <a:xfrm>
            <a:off x="4817608" y="2793346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8"/>
          <p:cNvSpPr/>
          <p:nvPr/>
        </p:nvSpPr>
        <p:spPr>
          <a:xfrm>
            <a:off x="4825691" y="3129602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8"/>
          <p:cNvSpPr/>
          <p:nvPr/>
        </p:nvSpPr>
        <p:spPr>
          <a:xfrm>
            <a:off x="2396150" y="3135402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8"/>
          <p:cNvSpPr/>
          <p:nvPr/>
        </p:nvSpPr>
        <p:spPr>
          <a:xfrm>
            <a:off x="7603124" y="3111689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8"/>
          <p:cNvSpPr/>
          <p:nvPr/>
        </p:nvSpPr>
        <p:spPr>
          <a:xfrm>
            <a:off x="7603124" y="2804969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5158396" y="2816710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8"/>
          <p:cNvSpPr/>
          <p:nvPr/>
        </p:nvSpPr>
        <p:spPr>
          <a:xfrm>
            <a:off x="5158396" y="3111689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7" name="Google Shape;437;p48"/>
          <p:cNvCxnSpPr>
            <a:stCxn id="422" idx="2"/>
          </p:cNvCxnSpPr>
          <p:nvPr/>
        </p:nvCxnSpPr>
        <p:spPr>
          <a:xfrm flipH="1">
            <a:off x="1860629" y="2360436"/>
            <a:ext cx="607800" cy="3420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38" name="Google Shape;438;p48"/>
          <p:cNvSpPr txBox="1"/>
          <p:nvPr/>
        </p:nvSpPr>
        <p:spPr>
          <a:xfrm>
            <a:off x="954249" y="2137319"/>
            <a:ext cx="291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endParaRPr sz="11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8"/>
          <p:cNvSpPr txBox="1"/>
          <p:nvPr/>
        </p:nvSpPr>
        <p:spPr>
          <a:xfrm>
            <a:off x="714745" y="2484344"/>
            <a:ext cx="385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48"/>
          <p:cNvPicPr preferRelativeResize="0"/>
          <p:nvPr/>
        </p:nvPicPr>
        <p:blipFill rotWithShape="1">
          <a:blip r:embed="rId4">
            <a:alphaModFix/>
          </a:blip>
          <a:srcRect b="11441" l="10980" r="7072" t="0"/>
          <a:stretch/>
        </p:blipFill>
        <p:spPr>
          <a:xfrm flipH="1" rot="-5400000">
            <a:off x="4317557" y="-172988"/>
            <a:ext cx="1529909" cy="221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 rotWithShape="1">
          <a:blip r:embed="rId5">
            <a:alphaModFix/>
          </a:blip>
          <a:srcRect b="18709" l="11379" r="7740" t="26167"/>
          <a:stretch/>
        </p:blipFill>
        <p:spPr>
          <a:xfrm rot="-5400000">
            <a:off x="4469752" y="3098719"/>
            <a:ext cx="1453657" cy="21686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48"/>
          <p:cNvCxnSpPr/>
          <p:nvPr/>
        </p:nvCxnSpPr>
        <p:spPr>
          <a:xfrm flipH="1">
            <a:off x="1750388" y="2008129"/>
            <a:ext cx="699000" cy="2442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43" name="Google Shape;443;p48"/>
          <p:cNvCxnSpPr/>
          <p:nvPr/>
        </p:nvCxnSpPr>
        <p:spPr>
          <a:xfrm>
            <a:off x="4353655" y="744344"/>
            <a:ext cx="582300" cy="12402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44" name="Google Shape;444;p48"/>
          <p:cNvCxnSpPr>
            <a:stCxn id="430" idx="1"/>
          </p:cNvCxnSpPr>
          <p:nvPr/>
        </p:nvCxnSpPr>
        <p:spPr>
          <a:xfrm flipH="1">
            <a:off x="4501408" y="2847196"/>
            <a:ext cx="316200" cy="11424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45" name="Google Shape;445;p48"/>
          <p:cNvSpPr txBox="1"/>
          <p:nvPr/>
        </p:nvSpPr>
        <p:spPr>
          <a:xfrm>
            <a:off x="428339" y="167268"/>
            <a:ext cx="2967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Cooling of Tile Supper  Drawer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48"/>
          <p:cNvCxnSpPr>
            <a:endCxn id="424" idx="3"/>
          </p:cNvCxnSpPr>
          <p:nvPr/>
        </p:nvCxnSpPr>
        <p:spPr>
          <a:xfrm>
            <a:off x="4033408" y="1127886"/>
            <a:ext cx="925200" cy="11787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47" name="Google Shape;447;p48"/>
          <p:cNvCxnSpPr/>
          <p:nvPr/>
        </p:nvCxnSpPr>
        <p:spPr>
          <a:xfrm flipH="1">
            <a:off x="4462835" y="3178182"/>
            <a:ext cx="452700" cy="12627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48" name="Google Shape;448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Week Feb. 2022</a:t>
            </a:r>
            <a:endParaRPr/>
          </a:p>
        </p:txBody>
      </p:sp>
      <p:sp>
        <p:nvSpPr>
          <p:cNvPr id="449" name="Google Shape;449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49"/>
          <p:cNvGrpSpPr/>
          <p:nvPr/>
        </p:nvGrpSpPr>
        <p:grpSpPr>
          <a:xfrm>
            <a:off x="857491" y="212385"/>
            <a:ext cx="7183083" cy="4854390"/>
            <a:chOff x="6172200" y="1142965"/>
            <a:chExt cx="2498725" cy="2281198"/>
          </a:xfrm>
        </p:grpSpPr>
        <p:grpSp>
          <p:nvGrpSpPr>
            <p:cNvPr id="455" name="Google Shape;455;p49"/>
            <p:cNvGrpSpPr/>
            <p:nvPr/>
          </p:nvGrpSpPr>
          <p:grpSpPr>
            <a:xfrm>
              <a:off x="6172200" y="1142965"/>
              <a:ext cx="2498725" cy="2281198"/>
              <a:chOff x="4999037" y="2018268"/>
              <a:chExt cx="2498725" cy="2281198"/>
            </a:xfrm>
          </p:grpSpPr>
          <p:pic>
            <p:nvPicPr>
              <p:cNvPr descr="Untitled.png" id="456" name="Google Shape;456;p4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999037" y="2423041"/>
                <a:ext cx="2498725" cy="1876425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  <p:sp>
            <p:nvSpPr>
              <p:cNvPr id="457" name="Google Shape;457;p49"/>
              <p:cNvSpPr txBox="1"/>
              <p:nvPr/>
            </p:nvSpPr>
            <p:spPr>
              <a:xfrm>
                <a:off x="4999037" y="2018268"/>
                <a:ext cx="2498700" cy="271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3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Cooling leak </a:t>
                </a:r>
                <a:r>
                  <a:rPr lang="en"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(EBA04)   2009</a:t>
                </a:r>
                <a:endParaRPr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8" name="Google Shape;458;p49"/>
            <p:cNvSpPr/>
            <p:nvPr/>
          </p:nvSpPr>
          <p:spPr>
            <a:xfrm>
              <a:off x="7086600" y="2133600"/>
              <a:ext cx="533400" cy="5334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50800" rotWithShape="0" dir="5400000" dist="25400">
                <a:srgbClr val="808080">
                  <a:alpha val="4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59" name="Google Shape;459;p49"/>
          <p:cNvSpPr txBox="1"/>
          <p:nvPr/>
        </p:nvSpPr>
        <p:spPr>
          <a:xfrm>
            <a:off x="3571178" y="3688266"/>
            <a:ext cx="1848300" cy="284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Metallic pipe corrosion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Week Feb. 2022</a:t>
            </a:r>
            <a:endParaRPr/>
          </a:p>
        </p:txBody>
      </p:sp>
      <p:sp>
        <p:nvSpPr>
          <p:cNvPr id="461" name="Google Shape;461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/>
          <p:nvPr>
            <p:ph type="title"/>
          </p:nvPr>
        </p:nvSpPr>
        <p:spPr>
          <a:xfrm>
            <a:off x="1485900" y="114300"/>
            <a:ext cx="5271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rPr lang="en" sz="2400" u="sng">
                <a:latin typeface="Trebuchet MS"/>
                <a:ea typeface="Trebuchet MS"/>
                <a:cs typeface="Trebuchet MS"/>
                <a:sym typeface="Trebuchet MS"/>
              </a:rPr>
              <a:t>Some special cases </a:t>
            </a:r>
            <a:r>
              <a:rPr lang="en" sz="1800" u="sng">
                <a:latin typeface="Trebuchet MS"/>
                <a:ea typeface="Trebuchet MS"/>
                <a:cs typeface="Trebuchet MS"/>
                <a:sym typeface="Trebuchet MS"/>
              </a:rPr>
              <a:t>(LBA 56)  	2012</a:t>
            </a:r>
            <a:endParaRPr sz="1800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50"/>
          <p:cNvSpPr txBox="1"/>
          <p:nvPr/>
        </p:nvSpPr>
        <p:spPr>
          <a:xfrm>
            <a:off x="799026" y="781906"/>
            <a:ext cx="7221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water leak problem was in the internal drawer but was impossible to precisely located it.</a:t>
            </a:r>
            <a:endParaRPr sz="1100"/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After several days, SD was inserted but ¼ of the SD has no water flow (a bypass was installed preventing the water to flow in the internal drawer – MB side)</a:t>
            </a:r>
            <a:endParaRPr sz="1100"/>
          </a:p>
        </p:txBody>
      </p:sp>
      <p:sp>
        <p:nvSpPr>
          <p:cNvPr id="469" name="Google Shape;469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sz="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IMG_5154_small.jpg" id="470" name="Google Shape;470;p50"/>
          <p:cNvPicPr preferRelativeResize="0"/>
          <p:nvPr/>
        </p:nvPicPr>
        <p:blipFill rotWithShape="1">
          <a:blip r:embed="rId3">
            <a:alphaModFix/>
          </a:blip>
          <a:srcRect b="23672" l="26252" r="12265" t="15093"/>
          <a:stretch/>
        </p:blipFill>
        <p:spPr>
          <a:xfrm>
            <a:off x="3905106" y="1432770"/>
            <a:ext cx="4426708" cy="33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0"/>
          <p:cNvSpPr txBox="1"/>
          <p:nvPr/>
        </p:nvSpPr>
        <p:spPr>
          <a:xfrm>
            <a:off x="2527726" y="2849869"/>
            <a:ext cx="1014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Air bubbles</a:t>
            </a:r>
            <a:endParaRPr sz="1100"/>
          </a:p>
        </p:txBody>
      </p:sp>
      <p:cxnSp>
        <p:nvCxnSpPr>
          <p:cNvPr id="472" name="Google Shape;472;p50"/>
          <p:cNvCxnSpPr/>
          <p:nvPr/>
        </p:nvCxnSpPr>
        <p:spPr>
          <a:xfrm>
            <a:off x="3542138" y="3043463"/>
            <a:ext cx="2847600" cy="111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73" name="Google Shape;473;p50"/>
          <p:cNvSpPr txBox="1"/>
          <p:nvPr/>
        </p:nvSpPr>
        <p:spPr>
          <a:xfrm>
            <a:off x="796530" y="1515557"/>
            <a:ext cx="3050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No increase in temperature is seen in DCS.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The PPV cycle of the cooling loop increased from 250 min to 350 min.</a:t>
            </a:r>
            <a:endParaRPr sz="1100"/>
          </a:p>
        </p:txBody>
      </p:sp>
      <p:sp>
        <p:nvSpPr>
          <p:cNvPr id="474" name="Google Shape;474;p50"/>
          <p:cNvSpPr txBox="1"/>
          <p:nvPr/>
        </p:nvSpPr>
        <p:spPr>
          <a:xfrm>
            <a:off x="540371" y="3536360"/>
            <a:ext cx="2707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PPV: Elapsed time between vacuum pump cycles.</a:t>
            </a:r>
            <a:endParaRPr sz="1100"/>
          </a:p>
        </p:txBody>
      </p:sp>
      <p:sp>
        <p:nvSpPr>
          <p:cNvPr id="475" name="Google Shape;475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Week Feb. 2022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" name="Google Shape;480;p51"/>
          <p:cNvGraphicFramePr/>
          <p:nvPr/>
        </p:nvGraphicFramePr>
        <p:xfrm>
          <a:off x="628650" y="1369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{18DF84D8-B60F-4BDA-BEDA-F122B6062751}</a:tableStyleId>
              </a:tblPr>
              <a:tblGrid>
                <a:gridCol w="533875"/>
                <a:gridCol w="819625"/>
                <a:gridCol w="1137425"/>
                <a:gridCol w="2358500"/>
                <a:gridCol w="2224675"/>
                <a:gridCol w="81265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Module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Date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From cooling disconnected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Impact in PPV cycle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LBA56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Jan. 2012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MB internal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100min (250🡪350min)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EBA51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March 2020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½ HV External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30min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LBC14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April 2021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MB external + HV internal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100min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4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LBC64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Dec. 2021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MB Internal + HV Internal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50min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5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LBC01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Dec. 2021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MB internal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50min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6</a:t>
                      </a:r>
                      <a:endParaRPr b="1" sz="1400">
                        <a:solidFill>
                          <a:schemeClr val="accent2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LBC33</a:t>
                      </a:r>
                      <a:endParaRPr b="1" sz="1400">
                        <a:solidFill>
                          <a:schemeClr val="accent2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Jan. 2022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HV side (internal + external)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100min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7</a:t>
                      </a:r>
                      <a:endParaRPr b="1" sz="1400">
                        <a:solidFill>
                          <a:schemeClr val="accent2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LBC49</a:t>
                      </a:r>
                      <a:endParaRPr b="1" sz="1400">
                        <a:solidFill>
                          <a:schemeClr val="accent2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Jan. 2022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HV side (internal + external)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100min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8</a:t>
                      </a:r>
                      <a:endParaRPr b="1" sz="1400">
                        <a:solidFill>
                          <a:schemeClr val="accent2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EBC48</a:t>
                      </a:r>
                      <a:endParaRPr b="1" sz="1400">
                        <a:solidFill>
                          <a:schemeClr val="accent2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Jan. 2022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HV side (internal + external)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100min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9</a:t>
                      </a:r>
                      <a:endParaRPr b="1" sz="1400">
                        <a:solidFill>
                          <a:schemeClr val="accent2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EBC49</a:t>
                      </a:r>
                      <a:endParaRPr b="1" sz="1400">
                        <a:solidFill>
                          <a:schemeClr val="accent2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sz="1400">
                          <a:solidFill>
                            <a:schemeClr val="accent2"/>
                          </a:solidFill>
                        </a:rPr>
                        <a:t>Jan. 2022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HV side (internal + external)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100min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481" name="Google Shape;481;p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Week Feb. 2022</a:t>
            </a:r>
            <a:endParaRPr/>
          </a:p>
        </p:txBody>
      </p:sp>
      <p:sp>
        <p:nvSpPr>
          <p:cNvPr id="482" name="Google Shape;482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52"/>
          <p:cNvGrpSpPr/>
          <p:nvPr/>
        </p:nvGrpSpPr>
        <p:grpSpPr>
          <a:xfrm>
            <a:off x="2355257" y="835917"/>
            <a:ext cx="5600623" cy="580050"/>
            <a:chOff x="2575932" y="752304"/>
            <a:chExt cx="7467497" cy="773400"/>
          </a:xfrm>
        </p:grpSpPr>
        <p:grpSp>
          <p:nvGrpSpPr>
            <p:cNvPr id="488" name="Google Shape;488;p52"/>
            <p:cNvGrpSpPr/>
            <p:nvPr/>
          </p:nvGrpSpPr>
          <p:grpSpPr>
            <a:xfrm>
              <a:off x="2575932" y="752304"/>
              <a:ext cx="7467497" cy="773400"/>
              <a:chOff x="2575932" y="752304"/>
              <a:chExt cx="7467497" cy="773400"/>
            </a:xfrm>
          </p:grpSpPr>
          <p:sp>
            <p:nvSpPr>
              <p:cNvPr id="489" name="Google Shape;489;p52"/>
              <p:cNvSpPr/>
              <p:nvPr/>
            </p:nvSpPr>
            <p:spPr>
              <a:xfrm>
                <a:off x="2575932" y="752304"/>
                <a:ext cx="3679800" cy="77340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52"/>
              <p:cNvSpPr/>
              <p:nvPr/>
            </p:nvSpPr>
            <p:spPr>
              <a:xfrm>
                <a:off x="6363629" y="752304"/>
                <a:ext cx="3679800" cy="77340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1" name="Google Shape;491;p52"/>
            <p:cNvSpPr/>
            <p:nvPr/>
          </p:nvSpPr>
          <p:spPr>
            <a:xfrm>
              <a:off x="2821259" y="880946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6501161" y="1283370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2821259" y="1316941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6501161" y="880946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52"/>
          <p:cNvGrpSpPr/>
          <p:nvPr/>
        </p:nvGrpSpPr>
        <p:grpSpPr>
          <a:xfrm>
            <a:off x="2355257" y="1706548"/>
            <a:ext cx="5600623" cy="580050"/>
            <a:chOff x="2575932" y="752304"/>
            <a:chExt cx="7467497" cy="773400"/>
          </a:xfrm>
        </p:grpSpPr>
        <p:grpSp>
          <p:nvGrpSpPr>
            <p:cNvPr id="496" name="Google Shape;496;p52"/>
            <p:cNvGrpSpPr/>
            <p:nvPr/>
          </p:nvGrpSpPr>
          <p:grpSpPr>
            <a:xfrm>
              <a:off x="2575932" y="752304"/>
              <a:ext cx="7467497" cy="773400"/>
              <a:chOff x="2575932" y="752304"/>
              <a:chExt cx="7467497" cy="773400"/>
            </a:xfrm>
          </p:grpSpPr>
          <p:sp>
            <p:nvSpPr>
              <p:cNvPr id="497" name="Google Shape;497;p52"/>
              <p:cNvSpPr/>
              <p:nvPr/>
            </p:nvSpPr>
            <p:spPr>
              <a:xfrm>
                <a:off x="2575932" y="752304"/>
                <a:ext cx="3679800" cy="77340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2"/>
              <p:cNvSpPr/>
              <p:nvPr/>
            </p:nvSpPr>
            <p:spPr>
              <a:xfrm>
                <a:off x="6363629" y="752304"/>
                <a:ext cx="3679800" cy="77340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9" name="Google Shape;499;p52"/>
            <p:cNvSpPr/>
            <p:nvPr/>
          </p:nvSpPr>
          <p:spPr>
            <a:xfrm>
              <a:off x="2821259" y="880946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6501161" y="1283370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2821259" y="1316941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52"/>
            <p:cNvSpPr/>
            <p:nvPr/>
          </p:nvSpPr>
          <p:spPr>
            <a:xfrm>
              <a:off x="6501161" y="880946"/>
              <a:ext cx="3211500" cy="45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3" name="Google Shape;503;p52"/>
          <p:cNvPicPr preferRelativeResize="0"/>
          <p:nvPr/>
        </p:nvPicPr>
        <p:blipFill rotWithShape="1">
          <a:blip r:embed="rId3">
            <a:alphaModFix/>
          </a:blip>
          <a:srcRect b="16588" l="0" r="0" t="19509"/>
          <a:stretch/>
        </p:blipFill>
        <p:spPr>
          <a:xfrm>
            <a:off x="616745" y="835917"/>
            <a:ext cx="1698091" cy="145069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2"/>
          <p:cNvSpPr/>
          <p:nvPr/>
        </p:nvSpPr>
        <p:spPr>
          <a:xfrm>
            <a:off x="1574838" y="942136"/>
            <a:ext cx="989565" cy="229543"/>
          </a:xfrm>
          <a:custGeom>
            <a:rect b="b" l="l" r="r" t="t"/>
            <a:pathLst>
              <a:path extrusionOk="0" h="384173" w="1323833">
                <a:moveTo>
                  <a:pt x="0" y="382138"/>
                </a:moveTo>
                <a:cubicBezTo>
                  <a:pt x="46630" y="384981"/>
                  <a:pt x="93260" y="387824"/>
                  <a:pt x="129654" y="368490"/>
                </a:cubicBezTo>
                <a:cubicBezTo>
                  <a:pt x="166048" y="349156"/>
                  <a:pt x="169460" y="309350"/>
                  <a:pt x="218364" y="266132"/>
                </a:cubicBezTo>
                <a:cubicBezTo>
                  <a:pt x="267268" y="222914"/>
                  <a:pt x="346881" y="150126"/>
                  <a:pt x="423081" y="109183"/>
                </a:cubicBezTo>
                <a:cubicBezTo>
                  <a:pt x="499281" y="68240"/>
                  <a:pt x="525439" y="38669"/>
                  <a:pt x="675564" y="20472"/>
                </a:cubicBezTo>
                <a:cubicBezTo>
                  <a:pt x="825689" y="2275"/>
                  <a:pt x="1157785" y="34119"/>
                  <a:pt x="1323833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2"/>
          <p:cNvSpPr/>
          <p:nvPr/>
        </p:nvSpPr>
        <p:spPr>
          <a:xfrm>
            <a:off x="1574838" y="1270449"/>
            <a:ext cx="992875" cy="347677"/>
          </a:xfrm>
          <a:custGeom>
            <a:rect b="b" l="l" r="r" t="t"/>
            <a:pathLst>
              <a:path extrusionOk="0" h="384173" w="1323833">
                <a:moveTo>
                  <a:pt x="0" y="382138"/>
                </a:moveTo>
                <a:cubicBezTo>
                  <a:pt x="46630" y="384981"/>
                  <a:pt x="93260" y="387824"/>
                  <a:pt x="129654" y="368490"/>
                </a:cubicBezTo>
                <a:cubicBezTo>
                  <a:pt x="166048" y="349156"/>
                  <a:pt x="169460" y="309350"/>
                  <a:pt x="218364" y="266132"/>
                </a:cubicBezTo>
                <a:cubicBezTo>
                  <a:pt x="267268" y="222914"/>
                  <a:pt x="346881" y="150126"/>
                  <a:pt x="423081" y="109183"/>
                </a:cubicBezTo>
                <a:cubicBezTo>
                  <a:pt x="499281" y="68240"/>
                  <a:pt x="525439" y="38669"/>
                  <a:pt x="675564" y="20472"/>
                </a:cubicBezTo>
                <a:cubicBezTo>
                  <a:pt x="825689" y="2275"/>
                  <a:pt x="1157785" y="34119"/>
                  <a:pt x="1323833" y="0"/>
                </a:cubicBezTo>
              </a:path>
            </a:pathLst>
          </a:cu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2"/>
          <p:cNvSpPr txBox="1"/>
          <p:nvPr/>
        </p:nvSpPr>
        <p:spPr>
          <a:xfrm>
            <a:off x="3217858" y="954661"/>
            <a:ext cx="757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MB-Side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2"/>
          <p:cNvSpPr txBox="1"/>
          <p:nvPr/>
        </p:nvSpPr>
        <p:spPr>
          <a:xfrm>
            <a:off x="3422288" y="1847391"/>
            <a:ext cx="757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HV-Side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8" name="Google Shape;508;p52"/>
          <p:cNvCxnSpPr/>
          <p:nvPr/>
        </p:nvCxnSpPr>
        <p:spPr>
          <a:xfrm flipH="1" rot="-5400000">
            <a:off x="7593161" y="1100761"/>
            <a:ext cx="301800" cy="9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9" name="Google Shape;509;p52"/>
          <p:cNvCxnSpPr/>
          <p:nvPr/>
        </p:nvCxnSpPr>
        <p:spPr>
          <a:xfrm flipH="1" rot="-5400000">
            <a:off x="7587332" y="1962516"/>
            <a:ext cx="301800" cy="9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0" name="Google Shape;510;p52"/>
          <p:cNvSpPr/>
          <p:nvPr/>
        </p:nvSpPr>
        <p:spPr>
          <a:xfrm>
            <a:off x="1641371" y="2144844"/>
            <a:ext cx="900752" cy="71651"/>
          </a:xfrm>
          <a:custGeom>
            <a:rect b="b" l="l" r="r" t="t"/>
            <a:pathLst>
              <a:path extrusionOk="0" h="95535" w="1201003">
                <a:moveTo>
                  <a:pt x="1201003" y="0"/>
                </a:moveTo>
                <a:lnTo>
                  <a:pt x="450376" y="20472"/>
                </a:lnTo>
                <a:cubicBezTo>
                  <a:pt x="287740" y="26159"/>
                  <a:pt x="300251" y="21610"/>
                  <a:pt x="225188" y="34120"/>
                </a:cubicBezTo>
                <a:cubicBezTo>
                  <a:pt x="150125" y="46630"/>
                  <a:pt x="0" y="95535"/>
                  <a:pt x="0" y="95535"/>
                </a:cubicBezTo>
                <a:lnTo>
                  <a:pt x="0" y="95535"/>
                </a:lnTo>
              </a:path>
            </a:pathLst>
          </a:cu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2"/>
          <p:cNvSpPr/>
          <p:nvPr/>
        </p:nvSpPr>
        <p:spPr>
          <a:xfrm>
            <a:off x="1277999" y="896074"/>
            <a:ext cx="1284596" cy="964005"/>
          </a:xfrm>
          <a:custGeom>
            <a:rect b="b" l="l" r="r" t="t"/>
            <a:pathLst>
              <a:path extrusionOk="0" h="1285340" w="1712794">
                <a:moveTo>
                  <a:pt x="0" y="0"/>
                </a:moveTo>
                <a:cubicBezTo>
                  <a:pt x="34688" y="2275"/>
                  <a:pt x="69376" y="4550"/>
                  <a:pt x="95534" y="47768"/>
                </a:cubicBezTo>
                <a:cubicBezTo>
                  <a:pt x="121692" y="90986"/>
                  <a:pt x="148988" y="178559"/>
                  <a:pt x="156949" y="259308"/>
                </a:cubicBezTo>
                <a:cubicBezTo>
                  <a:pt x="164910" y="340057"/>
                  <a:pt x="143302" y="461750"/>
                  <a:pt x="143302" y="532263"/>
                </a:cubicBezTo>
                <a:cubicBezTo>
                  <a:pt x="143302" y="602776"/>
                  <a:pt x="152400" y="603913"/>
                  <a:pt x="156949" y="682388"/>
                </a:cubicBezTo>
                <a:cubicBezTo>
                  <a:pt x="161498" y="760863"/>
                  <a:pt x="150125" y="905302"/>
                  <a:pt x="170597" y="1003111"/>
                </a:cubicBezTo>
                <a:cubicBezTo>
                  <a:pt x="191069" y="1100920"/>
                  <a:pt x="187657" y="1227161"/>
                  <a:pt x="279779" y="1269242"/>
                </a:cubicBezTo>
                <a:cubicBezTo>
                  <a:pt x="371901" y="1311323"/>
                  <a:pt x="572068" y="1257869"/>
                  <a:pt x="723331" y="1255594"/>
                </a:cubicBezTo>
                <a:cubicBezTo>
                  <a:pt x="874594" y="1253319"/>
                  <a:pt x="1045191" y="1259006"/>
                  <a:pt x="1187355" y="1255594"/>
                </a:cubicBezTo>
                <a:cubicBezTo>
                  <a:pt x="1329519" y="1252182"/>
                  <a:pt x="1488743" y="1238535"/>
                  <a:pt x="1576316" y="1235123"/>
                </a:cubicBezTo>
                <a:cubicBezTo>
                  <a:pt x="1663889" y="1231711"/>
                  <a:pt x="1688341" y="1233417"/>
                  <a:pt x="1712794" y="1235123"/>
                </a:cubicBezTo>
              </a:path>
            </a:pathLst>
          </a:cu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2"/>
          <p:cNvSpPr/>
          <p:nvPr/>
        </p:nvSpPr>
        <p:spPr>
          <a:xfrm>
            <a:off x="2480708" y="896074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2"/>
          <p:cNvSpPr/>
          <p:nvPr/>
        </p:nvSpPr>
        <p:spPr>
          <a:xfrm>
            <a:off x="2457866" y="1214240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2"/>
          <p:cNvSpPr/>
          <p:nvPr/>
        </p:nvSpPr>
        <p:spPr>
          <a:xfrm>
            <a:off x="4888020" y="900923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2"/>
          <p:cNvSpPr/>
          <p:nvPr/>
        </p:nvSpPr>
        <p:spPr>
          <a:xfrm>
            <a:off x="4877545" y="1214240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52"/>
          <p:cNvSpPr/>
          <p:nvPr/>
        </p:nvSpPr>
        <p:spPr>
          <a:xfrm>
            <a:off x="5218333" y="897339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52"/>
          <p:cNvSpPr/>
          <p:nvPr/>
        </p:nvSpPr>
        <p:spPr>
          <a:xfrm>
            <a:off x="5228808" y="1197623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7653181" y="900923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7637471" y="1205345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2"/>
          <p:cNvSpPr/>
          <p:nvPr/>
        </p:nvSpPr>
        <p:spPr>
          <a:xfrm>
            <a:off x="2439860" y="1762678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2"/>
          <p:cNvSpPr/>
          <p:nvPr/>
        </p:nvSpPr>
        <p:spPr>
          <a:xfrm>
            <a:off x="4877545" y="1754850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2"/>
          <p:cNvSpPr/>
          <p:nvPr/>
        </p:nvSpPr>
        <p:spPr>
          <a:xfrm>
            <a:off x="4885628" y="2091106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2"/>
          <p:cNvSpPr/>
          <p:nvPr/>
        </p:nvSpPr>
        <p:spPr>
          <a:xfrm>
            <a:off x="2456087" y="2096906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2"/>
          <p:cNvSpPr/>
          <p:nvPr/>
        </p:nvSpPr>
        <p:spPr>
          <a:xfrm>
            <a:off x="7663061" y="2073193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2"/>
          <p:cNvSpPr/>
          <p:nvPr/>
        </p:nvSpPr>
        <p:spPr>
          <a:xfrm>
            <a:off x="7663061" y="1766473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2"/>
          <p:cNvSpPr/>
          <p:nvPr/>
        </p:nvSpPr>
        <p:spPr>
          <a:xfrm>
            <a:off x="5218333" y="1778214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2"/>
          <p:cNvSpPr/>
          <p:nvPr/>
        </p:nvSpPr>
        <p:spPr>
          <a:xfrm>
            <a:off x="5218333" y="2073193"/>
            <a:ext cx="141000" cy="107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8" name="Google Shape;528;p52"/>
          <p:cNvCxnSpPr>
            <a:stCxn id="513" idx="2"/>
          </p:cNvCxnSpPr>
          <p:nvPr/>
        </p:nvCxnSpPr>
        <p:spPr>
          <a:xfrm flipH="1">
            <a:off x="1920566" y="1321940"/>
            <a:ext cx="607800" cy="3420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529" name="Google Shape;529;p52"/>
          <p:cNvSpPr txBox="1"/>
          <p:nvPr/>
        </p:nvSpPr>
        <p:spPr>
          <a:xfrm>
            <a:off x="1014186" y="1098824"/>
            <a:ext cx="291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endParaRPr sz="11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2"/>
          <p:cNvSpPr txBox="1"/>
          <p:nvPr/>
        </p:nvSpPr>
        <p:spPr>
          <a:xfrm>
            <a:off x="774682" y="1445848"/>
            <a:ext cx="385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52"/>
          <p:cNvPicPr preferRelativeResize="0"/>
          <p:nvPr/>
        </p:nvPicPr>
        <p:blipFill rotWithShape="1">
          <a:blip r:embed="rId4">
            <a:alphaModFix/>
          </a:blip>
          <a:srcRect b="18709" l="11379" r="7740" t="26167"/>
          <a:stretch/>
        </p:blipFill>
        <p:spPr>
          <a:xfrm rot="-5400000">
            <a:off x="4570114" y="2337649"/>
            <a:ext cx="1453657" cy="21686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52"/>
          <p:cNvCxnSpPr/>
          <p:nvPr/>
        </p:nvCxnSpPr>
        <p:spPr>
          <a:xfrm flipH="1">
            <a:off x="1810325" y="969633"/>
            <a:ext cx="699000" cy="2442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533" name="Google Shape;533;p52"/>
          <p:cNvSpPr txBox="1"/>
          <p:nvPr/>
        </p:nvSpPr>
        <p:spPr>
          <a:xfrm>
            <a:off x="1573278" y="153544"/>
            <a:ext cx="6749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Cooling of Tile Supper:  Drawer HV side excluded 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2"/>
          <p:cNvSpPr/>
          <p:nvPr/>
        </p:nvSpPr>
        <p:spPr>
          <a:xfrm>
            <a:off x="2012357" y="1608788"/>
            <a:ext cx="6205800" cy="74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p52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28546" l="35554" r="6092" t="29527"/>
          <a:stretch/>
        </p:blipFill>
        <p:spPr>
          <a:xfrm rot="10800000">
            <a:off x="658866" y="2489573"/>
            <a:ext cx="2686500" cy="257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52"/>
          <p:cNvCxnSpPr/>
          <p:nvPr/>
        </p:nvCxnSpPr>
        <p:spPr>
          <a:xfrm flipH="1">
            <a:off x="4641688" y="2542457"/>
            <a:ext cx="1304700" cy="18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7" name="Google Shape;537;p52"/>
          <p:cNvCxnSpPr/>
          <p:nvPr/>
        </p:nvCxnSpPr>
        <p:spPr>
          <a:xfrm>
            <a:off x="4725329" y="2489361"/>
            <a:ext cx="1413600" cy="1976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8" name="Google Shape;538;p5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 Week Feb. 2022</a:t>
            </a:r>
            <a:endParaRPr/>
          </a:p>
        </p:txBody>
      </p:sp>
      <p:sp>
        <p:nvSpPr>
          <p:cNvPr id="539" name="Google Shape;539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Cooling Valve Installations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111225" y="971275"/>
            <a:ext cx="4682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Single cooling loop passes through 8-12 drawers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 loops per partition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leak in one drawer can provoke ineffective cooling for all other drawers in the loop. To fix it, all drawers in the loop must be shut down.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Valves will now isolate leaks to a single drawer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875" y="1118463"/>
            <a:ext cx="380983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/>
          <p:nvPr/>
        </p:nvSpPr>
        <p:spPr>
          <a:xfrm>
            <a:off x="4668375" y="1925175"/>
            <a:ext cx="6837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8070475" y="1925175"/>
            <a:ext cx="6837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5696875" y="988475"/>
            <a:ext cx="23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Loop Distribution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111225" y="971275"/>
            <a:ext cx="4460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 and test valves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Mount brackets with valves on drawers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Stop cooling loops, connect hoses to valves, restart loops and check for leaks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Commissioning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Procedure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425" y="1249113"/>
            <a:ext cx="4267275" cy="319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111225" y="971275"/>
            <a:ext cx="50994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Add non-magnetic and radiation-resistant screws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Attach valve nozzles with adhesive, let valves sit for &gt;24 hours so that seal adhesive has time to dry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Test seal quality under pressure. If valves pass, they are ready to be installed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Since last update we have assembled over 120 with 0 failures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have ~20 spares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Building and Testing Valves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925" y="971275"/>
            <a:ext cx="3012524" cy="40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/>
          <p:nvPr/>
        </p:nvSpPr>
        <p:spPr>
          <a:xfrm>
            <a:off x="4572000" y="1936250"/>
            <a:ext cx="1342770" cy="1281448"/>
          </a:xfrm>
          <a:custGeom>
            <a:rect b="b" l="l" r="r" t="t"/>
            <a:pathLst>
              <a:path extrusionOk="0" h="57912" w="115284">
                <a:moveTo>
                  <a:pt x="0" y="502"/>
                </a:moveTo>
                <a:cubicBezTo>
                  <a:pt x="4398" y="502"/>
                  <a:pt x="16513" y="502"/>
                  <a:pt x="26390" y="502"/>
                </a:cubicBezTo>
                <a:cubicBezTo>
                  <a:pt x="36267" y="502"/>
                  <a:pt x="50928" y="-501"/>
                  <a:pt x="59262" y="502"/>
                </a:cubicBezTo>
                <a:cubicBezTo>
                  <a:pt x="67596" y="1505"/>
                  <a:pt x="71377" y="3126"/>
                  <a:pt x="76393" y="6521"/>
                </a:cubicBezTo>
                <a:cubicBezTo>
                  <a:pt x="81409" y="9916"/>
                  <a:pt x="85807" y="15549"/>
                  <a:pt x="89356" y="20873"/>
                </a:cubicBezTo>
                <a:cubicBezTo>
                  <a:pt x="92906" y="26197"/>
                  <a:pt x="93369" y="32294"/>
                  <a:pt x="97690" y="38467"/>
                </a:cubicBezTo>
                <a:cubicBezTo>
                  <a:pt x="102011" y="44640"/>
                  <a:pt x="112352" y="54671"/>
                  <a:pt x="115284" y="57912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111225" y="971275"/>
            <a:ext cx="4967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Mounting plates attach to close to finger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Orientation is critical!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Hoses must be able to reach valve nozzles without bending too much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Valve nozzles must not be too close to walls/other wires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Ideally plates should be secured with two bolts, but sometimes that is not possible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Mounting Valves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450" y="971275"/>
            <a:ext cx="3012524" cy="40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 Hose Connection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900" y="974400"/>
            <a:ext cx="5355601" cy="40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6590650" y="2394750"/>
            <a:ext cx="71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Pipes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900" y="974400"/>
            <a:ext cx="5355601" cy="4016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3"/>
          <p:cNvCxnSpPr/>
          <p:nvPr/>
        </p:nvCxnSpPr>
        <p:spPr>
          <a:xfrm>
            <a:off x="6276625" y="1783650"/>
            <a:ext cx="79200" cy="90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33"/>
          <p:cNvCxnSpPr/>
          <p:nvPr/>
        </p:nvCxnSpPr>
        <p:spPr>
          <a:xfrm>
            <a:off x="6062125" y="1817500"/>
            <a:ext cx="203400" cy="136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3"/>
          <p:cNvSpPr txBox="1"/>
          <p:nvPr/>
        </p:nvSpPr>
        <p:spPr>
          <a:xfrm>
            <a:off x="5328500" y="986200"/>
            <a:ext cx="346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Disconnect hoses here -- don’t touch the hoses inside the drawer. Cut new hoses and fit their end to the in/out pipes.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